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3" r:id="rId3"/>
    <p:sldId id="271" r:id="rId4"/>
    <p:sldId id="267" r:id="rId5"/>
    <p:sldId id="264" r:id="rId6"/>
    <p:sldId id="269" r:id="rId7"/>
    <p:sldId id="260" r:id="rId8"/>
    <p:sldId id="268" r:id="rId9"/>
    <p:sldId id="261" r:id="rId10"/>
    <p:sldId id="262" r:id="rId11"/>
    <p:sldId id="259" r:id="rId12"/>
    <p:sldId id="266" r:id="rId13"/>
    <p:sldId id="272" r:id="rId14"/>
    <p:sldId id="274" r:id="rId15"/>
    <p:sldId id="273" r:id="rId16"/>
    <p:sldId id="270" r:id="rId17"/>
    <p:sldId id="27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FC0A"/>
    <a:srgbClr val="DE76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7040C5-0E3C-4026-B9B7-4E5273C3E8CD}" v="2" dt="2023-12-08T21:37:41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Misael Valtierra reyes" userId="2653810dba2e828f" providerId="LiveId" clId="{F87040C5-0E3C-4026-B9B7-4E5273C3E8CD}"/>
    <pc:docChg chg="addSld modSld">
      <pc:chgData name="Alexander Misael Valtierra reyes" userId="2653810dba2e828f" providerId="LiveId" clId="{F87040C5-0E3C-4026-B9B7-4E5273C3E8CD}" dt="2023-12-08T21:37:56.318" v="67" actId="255"/>
      <pc:docMkLst>
        <pc:docMk/>
      </pc:docMkLst>
      <pc:sldChg chg="addSp modSp new mod">
        <pc:chgData name="Alexander Misael Valtierra reyes" userId="2653810dba2e828f" providerId="LiveId" clId="{F87040C5-0E3C-4026-B9B7-4E5273C3E8CD}" dt="2023-12-08T21:37:56.318" v="67" actId="255"/>
        <pc:sldMkLst>
          <pc:docMk/>
          <pc:sldMk cId="3270853666" sldId="275"/>
        </pc:sldMkLst>
        <pc:spChg chg="add mod">
          <ac:chgData name="Alexander Misael Valtierra reyes" userId="2653810dba2e828f" providerId="LiveId" clId="{F87040C5-0E3C-4026-B9B7-4E5273C3E8CD}" dt="2023-12-08T21:37:36.769" v="63" actId="20577"/>
          <ac:spMkLst>
            <pc:docMk/>
            <pc:sldMk cId="3270853666" sldId="275"/>
            <ac:spMk id="2" creationId="{724A39CF-40A1-F24F-F3AC-AC98343FFAAC}"/>
          </ac:spMkLst>
        </pc:spChg>
        <pc:spChg chg="add mod">
          <ac:chgData name="Alexander Misael Valtierra reyes" userId="2653810dba2e828f" providerId="LiveId" clId="{F87040C5-0E3C-4026-B9B7-4E5273C3E8CD}" dt="2023-12-08T21:37:56.318" v="67" actId="255"/>
          <ac:spMkLst>
            <pc:docMk/>
            <pc:sldMk cId="3270853666" sldId="275"/>
            <ac:spMk id="3" creationId="{F0FB8B7E-49BD-E60D-8A6D-68AC34309541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844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0312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89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86094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3150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47192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9655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0286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7395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7280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4376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1894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1644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959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8456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745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1263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1551AA0-67FF-4D5D-A514-03AB77ECD234}" type="datetimeFigureOut">
              <a:rPr lang="es-MX" smtClean="0"/>
              <a:t>08/12/2023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27E5728-1905-4AC6-A8AC-226F4333059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4943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F329AEF-5DBD-11C3-748D-4F162F191672}"/>
              </a:ext>
            </a:extLst>
          </p:cNvPr>
          <p:cNvSpPr txBox="1"/>
          <p:nvPr/>
        </p:nvSpPr>
        <p:spPr>
          <a:xfrm>
            <a:off x="-4299649" y="233934"/>
            <a:ext cx="4299649" cy="16657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600" i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Auto-UNO</a:t>
            </a:r>
          </a:p>
        </p:txBody>
      </p:sp>
      <p:pic>
        <p:nvPicPr>
          <p:cNvPr id="1026" name="Picture 2" descr="Yellow Lamborghini Aventador Car PNG Image - PurePNG | Free transparent ...">
            <a:extLst>
              <a:ext uri="{FF2B5EF4-FFF2-40B4-BE49-F238E27FC236}">
                <a16:creationId xmlns:a16="http://schemas.microsoft.com/office/drawing/2014/main" id="{77B81812-4DAB-0C91-83FD-835FD01FE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4260275"/>
            <a:ext cx="6556025" cy="328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AB37408E-6EF9-7B20-CAA1-6004B7AD0420}"/>
              </a:ext>
            </a:extLst>
          </p:cNvPr>
          <p:cNvSpPr/>
          <p:nvPr/>
        </p:nvSpPr>
        <p:spPr>
          <a:xfrm rot="1612041">
            <a:off x="-2265268" y="1421629"/>
            <a:ext cx="199751" cy="1854053"/>
          </a:xfrm>
          <a:prstGeom prst="rect">
            <a:avLst/>
          </a:prstGeom>
          <a:solidFill>
            <a:srgbClr val="DE7618"/>
          </a:solidFill>
          <a:ln>
            <a:solidFill>
              <a:srgbClr val="DE76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B0542B5-D35F-3F0B-64CA-283553975377}"/>
              </a:ext>
            </a:extLst>
          </p:cNvPr>
          <p:cNvSpPr/>
          <p:nvPr/>
        </p:nvSpPr>
        <p:spPr>
          <a:xfrm rot="2269415" flipH="1">
            <a:off x="-3320287" y="2125979"/>
            <a:ext cx="1452468" cy="2892621"/>
          </a:xfrm>
          <a:prstGeom prst="roundRect">
            <a:avLst>
              <a:gd name="adj" fmla="val 5303"/>
            </a:avLst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Se ha detectado un problem</a:t>
            </a:r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</a:rPr>
              <a:t>a</a:t>
            </a:r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  <a:highlight>
                  <a:srgbClr val="C0C0C0"/>
                </a:highlight>
              </a:rPr>
              <a:t>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7E27FB5E-9859-9FC2-E703-EBEEE71CF7A0}"/>
              </a:ext>
            </a:extLst>
          </p:cNvPr>
          <p:cNvSpPr/>
          <p:nvPr/>
        </p:nvSpPr>
        <p:spPr>
          <a:xfrm>
            <a:off x="-3587568" y="3322471"/>
            <a:ext cx="2164702" cy="158620"/>
          </a:xfrm>
          <a:prstGeom prst="rect">
            <a:avLst/>
          </a:prstGeom>
          <a:solidFill>
            <a:srgbClr val="DE7618"/>
          </a:solidFill>
          <a:ln>
            <a:solidFill>
              <a:srgbClr val="DE76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CAA7D3-10EB-E69C-9BF5-B017A067B7E8}"/>
              </a:ext>
            </a:extLst>
          </p:cNvPr>
          <p:cNvSpPr txBox="1"/>
          <p:nvPr/>
        </p:nvSpPr>
        <p:spPr>
          <a:xfrm>
            <a:off x="-4151828" y="497586"/>
            <a:ext cx="4678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Integrantes:</a:t>
            </a:r>
          </a:p>
          <a:p>
            <a:r>
              <a:rPr lang="es-MX" dirty="0"/>
              <a:t>1-Joshua Azuela Haro</a:t>
            </a:r>
          </a:p>
          <a:p>
            <a:r>
              <a:rPr lang="es-MX" dirty="0"/>
              <a:t>2-Manuel Alejandro </a:t>
            </a:r>
            <a:r>
              <a:rPr lang="es-MX" dirty="0" err="1"/>
              <a:t>Barcenas</a:t>
            </a:r>
            <a:r>
              <a:rPr lang="es-MX" dirty="0"/>
              <a:t> Herrera</a:t>
            </a:r>
          </a:p>
          <a:p>
            <a:r>
              <a:rPr lang="es-MX" dirty="0"/>
              <a:t>3-Alexander Misael Valtierra Reyes   </a:t>
            </a:r>
          </a:p>
        </p:txBody>
      </p:sp>
    </p:spTree>
    <p:extLst>
      <p:ext uri="{BB962C8B-B14F-4D97-AF65-F5344CB8AC3E}">
        <p14:creationId xmlns:p14="http://schemas.microsoft.com/office/powerpoint/2010/main" val="624866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7157F5E-8559-61AC-7F96-C0A9C0781452}"/>
              </a:ext>
            </a:extLst>
          </p:cNvPr>
          <p:cNvSpPr txBox="1"/>
          <p:nvPr/>
        </p:nvSpPr>
        <p:spPr>
          <a:xfrm>
            <a:off x="749560" y="809532"/>
            <a:ext cx="32594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latin typeface="Aharoni" panose="02010803020104030203" pitchFamily="2" charset="-79"/>
                <a:cs typeface="Aharoni" panose="02010803020104030203" pitchFamily="2" charset="-79"/>
              </a:rPr>
              <a:t>Sensores</a:t>
            </a:r>
          </a:p>
        </p:txBody>
      </p:sp>
      <p:pic>
        <p:nvPicPr>
          <p:cNvPr id="6" name="Imagen 5" descr="Lamborghini Aventador (2012) | Información técnica - km77.com">
            <a:extLst>
              <a:ext uri="{FF2B5EF4-FFF2-40B4-BE49-F238E27FC236}">
                <a16:creationId xmlns:a16="http://schemas.microsoft.com/office/drawing/2014/main" id="{C366D4BE-C5E6-D7C3-87BE-D5E2602241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35" y="2290261"/>
            <a:ext cx="6949440" cy="39087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1B1A004-3641-75F4-30E7-94CB09F98D4A}"/>
              </a:ext>
            </a:extLst>
          </p:cNvPr>
          <p:cNvSpPr txBox="1"/>
          <p:nvPr/>
        </p:nvSpPr>
        <p:spPr>
          <a:xfrm>
            <a:off x="8134350" y="2447925"/>
            <a:ext cx="2943225" cy="12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MX" dirty="0"/>
              <a:t>Los sensores irán en puntos específicos de acuerdo a su función </a:t>
            </a:r>
          </a:p>
        </p:txBody>
      </p:sp>
      <p:sp>
        <p:nvSpPr>
          <p:cNvPr id="8" name="Círculo: vacío 7">
            <a:extLst>
              <a:ext uri="{FF2B5EF4-FFF2-40B4-BE49-F238E27FC236}">
                <a16:creationId xmlns:a16="http://schemas.microsoft.com/office/drawing/2014/main" id="{F106F638-0E4E-8F0B-A820-2DDCAEF87841}"/>
              </a:ext>
            </a:extLst>
          </p:cNvPr>
          <p:cNvSpPr/>
          <p:nvPr/>
        </p:nvSpPr>
        <p:spPr>
          <a:xfrm>
            <a:off x="8041432" y="3876083"/>
            <a:ext cx="783771" cy="737119"/>
          </a:xfrm>
          <a:prstGeom prst="donut">
            <a:avLst>
              <a:gd name="adj" fmla="val 11905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9" name="Círculo: vacío 8">
            <a:extLst>
              <a:ext uri="{FF2B5EF4-FFF2-40B4-BE49-F238E27FC236}">
                <a16:creationId xmlns:a16="http://schemas.microsoft.com/office/drawing/2014/main" id="{4EBFDA22-53F4-9CFA-CBDE-154775143648}"/>
              </a:ext>
            </a:extLst>
          </p:cNvPr>
          <p:cNvSpPr/>
          <p:nvPr/>
        </p:nvSpPr>
        <p:spPr>
          <a:xfrm>
            <a:off x="2839324" y="2770404"/>
            <a:ext cx="783771" cy="737119"/>
          </a:xfrm>
          <a:prstGeom prst="donut">
            <a:avLst>
              <a:gd name="adj" fmla="val 11905"/>
            </a:avLst>
          </a:prstGeom>
          <a:solidFill>
            <a:srgbClr val="24FC0A"/>
          </a:solidFill>
          <a:ln>
            <a:solidFill>
              <a:srgbClr val="24FC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2" name="Círculo: vacío 11">
            <a:extLst>
              <a:ext uri="{FF2B5EF4-FFF2-40B4-BE49-F238E27FC236}">
                <a16:creationId xmlns:a16="http://schemas.microsoft.com/office/drawing/2014/main" id="{550F1544-9CCB-4EB9-092B-96B738F4592C}"/>
              </a:ext>
            </a:extLst>
          </p:cNvPr>
          <p:cNvSpPr/>
          <p:nvPr/>
        </p:nvSpPr>
        <p:spPr>
          <a:xfrm>
            <a:off x="6844664" y="4580205"/>
            <a:ext cx="783771" cy="737119"/>
          </a:xfrm>
          <a:prstGeom prst="donut">
            <a:avLst>
              <a:gd name="adj" fmla="val 1190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0" name="Círculo: vacío 9">
            <a:extLst>
              <a:ext uri="{FF2B5EF4-FFF2-40B4-BE49-F238E27FC236}">
                <a16:creationId xmlns:a16="http://schemas.microsoft.com/office/drawing/2014/main" id="{3BAFA207-DE0A-7472-10E7-2644E16A310D}"/>
              </a:ext>
            </a:extLst>
          </p:cNvPr>
          <p:cNvSpPr/>
          <p:nvPr/>
        </p:nvSpPr>
        <p:spPr>
          <a:xfrm>
            <a:off x="1595536" y="3343469"/>
            <a:ext cx="783771" cy="737119"/>
          </a:xfrm>
          <a:prstGeom prst="donut">
            <a:avLst>
              <a:gd name="adj" fmla="val 11905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4" name="Círculo: vacío 13">
            <a:extLst>
              <a:ext uri="{FF2B5EF4-FFF2-40B4-BE49-F238E27FC236}">
                <a16:creationId xmlns:a16="http://schemas.microsoft.com/office/drawing/2014/main" id="{46DF253B-89A0-6D78-7C0C-7CC0F28F15E5}"/>
              </a:ext>
            </a:extLst>
          </p:cNvPr>
          <p:cNvSpPr/>
          <p:nvPr/>
        </p:nvSpPr>
        <p:spPr>
          <a:xfrm>
            <a:off x="3865983" y="3138964"/>
            <a:ext cx="783771" cy="737119"/>
          </a:xfrm>
          <a:prstGeom prst="donut">
            <a:avLst>
              <a:gd name="adj" fmla="val 1190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5" name="Círculo: vacío 14">
            <a:extLst>
              <a:ext uri="{FF2B5EF4-FFF2-40B4-BE49-F238E27FC236}">
                <a16:creationId xmlns:a16="http://schemas.microsoft.com/office/drawing/2014/main" id="{986B2B56-D9F1-FB38-82FB-0C575DF632FC}"/>
              </a:ext>
            </a:extLst>
          </p:cNvPr>
          <p:cNvSpPr/>
          <p:nvPr/>
        </p:nvSpPr>
        <p:spPr>
          <a:xfrm>
            <a:off x="5859624" y="5119886"/>
            <a:ext cx="783771" cy="737119"/>
          </a:xfrm>
          <a:prstGeom prst="donut">
            <a:avLst>
              <a:gd name="adj" fmla="val 1190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6" name="Círculo: vacío 15">
            <a:extLst>
              <a:ext uri="{FF2B5EF4-FFF2-40B4-BE49-F238E27FC236}">
                <a16:creationId xmlns:a16="http://schemas.microsoft.com/office/drawing/2014/main" id="{6D8EE367-C190-F115-B35C-02900FD73A57}"/>
              </a:ext>
            </a:extLst>
          </p:cNvPr>
          <p:cNvSpPr/>
          <p:nvPr/>
        </p:nvSpPr>
        <p:spPr>
          <a:xfrm>
            <a:off x="8039196" y="5626571"/>
            <a:ext cx="783771" cy="737119"/>
          </a:xfrm>
          <a:prstGeom prst="donut">
            <a:avLst>
              <a:gd name="adj" fmla="val 11905"/>
            </a:avLst>
          </a:prstGeom>
          <a:solidFill>
            <a:srgbClr val="24FC0A"/>
          </a:solidFill>
          <a:ln>
            <a:solidFill>
              <a:srgbClr val="24FC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7" name="Círculo: vacío 16">
            <a:extLst>
              <a:ext uri="{FF2B5EF4-FFF2-40B4-BE49-F238E27FC236}">
                <a16:creationId xmlns:a16="http://schemas.microsoft.com/office/drawing/2014/main" id="{A154E9C1-0EC6-83B2-AE43-F04C2B9B3A0B}"/>
              </a:ext>
            </a:extLst>
          </p:cNvPr>
          <p:cNvSpPr/>
          <p:nvPr/>
        </p:nvSpPr>
        <p:spPr>
          <a:xfrm>
            <a:off x="8041431" y="4751327"/>
            <a:ext cx="783771" cy="737119"/>
          </a:xfrm>
          <a:prstGeom prst="donut">
            <a:avLst>
              <a:gd name="adj" fmla="val 1190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DC19F3E-7349-E058-EA97-B703CF1704E6}"/>
              </a:ext>
            </a:extLst>
          </p:cNvPr>
          <p:cNvSpPr txBox="1"/>
          <p:nvPr/>
        </p:nvSpPr>
        <p:spPr>
          <a:xfrm>
            <a:off x="8954938" y="4059976"/>
            <a:ext cx="2791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Sensores de temperatura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E734968-81AA-26E8-7ECC-3BBDA5981C77}"/>
              </a:ext>
            </a:extLst>
          </p:cNvPr>
          <p:cNvSpPr txBox="1"/>
          <p:nvPr/>
        </p:nvSpPr>
        <p:spPr>
          <a:xfrm>
            <a:off x="8954938" y="4894297"/>
            <a:ext cx="253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Sensores de luz y humo 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0BAE09A-BF81-5983-3E5F-1243D284D0BC}"/>
              </a:ext>
            </a:extLst>
          </p:cNvPr>
          <p:cNvSpPr txBox="1"/>
          <p:nvPr/>
        </p:nvSpPr>
        <p:spPr>
          <a:xfrm>
            <a:off x="8954938" y="5816082"/>
            <a:ext cx="263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Sensores de proximidad </a:t>
            </a:r>
          </a:p>
        </p:txBody>
      </p:sp>
      <p:pic>
        <p:nvPicPr>
          <p:cNvPr id="21" name="Picture 2" descr="Wrecked Exotics Not Found">
            <a:extLst>
              <a:ext uri="{FF2B5EF4-FFF2-40B4-BE49-F238E27FC236}">
                <a16:creationId xmlns:a16="http://schemas.microsoft.com/office/drawing/2014/main" id="{1F503293-B88C-E175-8C5B-1D1A03347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72278">
            <a:off x="-5979246" y="1578609"/>
            <a:ext cx="5765345" cy="367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06A688B3-2A50-EFB3-23A9-31DDBC977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192000" y="6312"/>
            <a:ext cx="4183466" cy="228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99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recked Exotics Not Found">
            <a:extLst>
              <a:ext uri="{FF2B5EF4-FFF2-40B4-BE49-F238E27FC236}">
                <a16:creationId xmlns:a16="http://schemas.microsoft.com/office/drawing/2014/main" id="{F7DB85F2-4622-8CFA-5D24-E1179D642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72278">
            <a:off x="321494" y="3113466"/>
            <a:ext cx="5765345" cy="367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684A901-A7FE-538A-51A3-92CE0E441C54}"/>
              </a:ext>
            </a:extLst>
          </p:cNvPr>
          <p:cNvSpPr txBox="1"/>
          <p:nvPr/>
        </p:nvSpPr>
        <p:spPr>
          <a:xfrm>
            <a:off x="662473" y="737119"/>
            <a:ext cx="6755363" cy="2121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MX" dirty="0"/>
              <a:t>En caso de algún accidente grave los sensores activaran una función por medio de la aplicación para que de manera automática llamara a los paramédicos para acudir lo más rápido posible al lugar del accidente esto se activara si el auto iba a 90 km/h y hubo una desaceleración muy drástica </a:t>
            </a:r>
          </a:p>
        </p:txBody>
      </p:sp>
      <p:pic>
        <p:nvPicPr>
          <p:cNvPr id="2052" name="Picture 4" descr="Qué es el Número Único de Llamadas de Emergencia 9-1-1? | 911 | Gobierno |  gob.mx">
            <a:extLst>
              <a:ext uri="{FF2B5EF4-FFF2-40B4-BE49-F238E27FC236}">
                <a16:creationId xmlns:a16="http://schemas.microsoft.com/office/drawing/2014/main" id="{F936BFF1-20CE-4A14-C9B9-60CD38E5E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386" y="1737455"/>
            <a:ext cx="2793184" cy="21106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060B89D-5810-4990-4E9E-F215C2A9D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543800" y="-189475"/>
            <a:ext cx="4183466" cy="228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7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E8ED83A8-3492-8A0A-059E-2753FC698DEA}"/>
              </a:ext>
            </a:extLst>
          </p:cNvPr>
          <p:cNvSpPr/>
          <p:nvPr/>
        </p:nvSpPr>
        <p:spPr>
          <a:xfrm>
            <a:off x="418421" y="867017"/>
            <a:ext cx="4217437" cy="6839339"/>
          </a:xfrm>
          <a:prstGeom prst="roundRect">
            <a:avLst>
              <a:gd name="adj" fmla="val 8038"/>
            </a:avLst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B6A5FD5-8E86-0312-4FA3-40C7B90AE563}"/>
              </a:ext>
            </a:extLst>
          </p:cNvPr>
          <p:cNvSpPr/>
          <p:nvPr/>
        </p:nvSpPr>
        <p:spPr>
          <a:xfrm>
            <a:off x="530386" y="1477004"/>
            <a:ext cx="4040155" cy="59960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80FB0788-F123-323F-01C8-874B50921F47}"/>
              </a:ext>
            </a:extLst>
          </p:cNvPr>
          <p:cNvSpPr/>
          <p:nvPr/>
        </p:nvSpPr>
        <p:spPr>
          <a:xfrm>
            <a:off x="698338" y="1598302"/>
            <a:ext cx="3424335" cy="221369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s-MX" dirty="0"/>
              <a:t>El choque de tu auto ha hecho que gran parte del auto este destruido. Te recomiendo ir a algún mecánico!!</a:t>
            </a:r>
          </a:p>
          <a:p>
            <a:pPr>
              <a:lnSpc>
                <a:spcPct val="150000"/>
              </a:lnSpc>
            </a:pPr>
            <a:endParaRPr lang="es-MX" dirty="0"/>
          </a:p>
        </p:txBody>
      </p:sp>
      <p:sp>
        <p:nvSpPr>
          <p:cNvPr id="4" name="Rectángulo: esquinas superiores redondeadas 3">
            <a:extLst>
              <a:ext uri="{FF2B5EF4-FFF2-40B4-BE49-F238E27FC236}">
                <a16:creationId xmlns:a16="http://schemas.microsoft.com/office/drawing/2014/main" id="{601A4A48-D5F0-028E-942E-FF77C17345C0}"/>
              </a:ext>
            </a:extLst>
          </p:cNvPr>
          <p:cNvSpPr/>
          <p:nvPr/>
        </p:nvSpPr>
        <p:spPr>
          <a:xfrm rot="10800000">
            <a:off x="530387" y="950991"/>
            <a:ext cx="4040156" cy="450201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tx2">
              <a:lumMod val="10000"/>
            </a:schemeClr>
          </a:solidFill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A8F6C8A1-B0CB-C9A5-2B42-F9726C98FFBA}"/>
              </a:ext>
            </a:extLst>
          </p:cNvPr>
          <p:cNvSpPr/>
          <p:nvPr/>
        </p:nvSpPr>
        <p:spPr>
          <a:xfrm>
            <a:off x="2111927" y="1026801"/>
            <a:ext cx="298579" cy="298580"/>
          </a:xfrm>
          <a:prstGeom prst="ellipse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A7103E0C-9F97-48BA-DF9B-09BB63850DE7}"/>
              </a:ext>
            </a:extLst>
          </p:cNvPr>
          <p:cNvSpPr/>
          <p:nvPr/>
        </p:nvSpPr>
        <p:spPr>
          <a:xfrm>
            <a:off x="2522472" y="1148099"/>
            <a:ext cx="177282" cy="177282"/>
          </a:xfrm>
          <a:prstGeom prst="ellipse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5848D30-ECA4-5E4B-1E8F-2E8EB9802A3F}"/>
              </a:ext>
            </a:extLst>
          </p:cNvPr>
          <p:cNvSpPr/>
          <p:nvPr/>
        </p:nvSpPr>
        <p:spPr>
          <a:xfrm>
            <a:off x="5704213" y="604154"/>
            <a:ext cx="5075853" cy="25880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tx1"/>
                </a:solidFill>
                <a:highlight>
                  <a:srgbClr val="000000"/>
                </a:highlight>
              </a:rPr>
              <a:t> Estadísticas sobre cuantos choques se tuvieron al año y en cuantos sufrieron accidentes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CC49C4D-9ADD-CE88-22B2-17A67E4288C7}"/>
              </a:ext>
            </a:extLst>
          </p:cNvPr>
          <p:cNvSpPr txBox="1"/>
          <p:nvPr/>
        </p:nvSpPr>
        <p:spPr>
          <a:xfrm>
            <a:off x="6792783" y="113524"/>
            <a:ext cx="313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Base de datos (servidor)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9B65C1F2-D233-710E-F867-4006F6A028FB}"/>
              </a:ext>
            </a:extLst>
          </p:cNvPr>
          <p:cNvSpPr/>
          <p:nvPr/>
        </p:nvSpPr>
        <p:spPr>
          <a:xfrm>
            <a:off x="1463450" y="521786"/>
            <a:ext cx="2071396" cy="269419"/>
          </a:xfrm>
          <a:prstGeom prst="round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Usuario</a:t>
            </a:r>
          </a:p>
        </p:txBody>
      </p:sp>
      <p:pic>
        <p:nvPicPr>
          <p:cNvPr id="8194" name="Picture 2" descr="Phone icon PNG">
            <a:extLst>
              <a:ext uri="{FF2B5EF4-FFF2-40B4-BE49-F238E27FC236}">
                <a16:creationId xmlns:a16="http://schemas.microsoft.com/office/drawing/2014/main" id="{4CFF3C1A-0EB7-9664-7B54-C9C0E2DFC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810" y="4293246"/>
            <a:ext cx="2413130" cy="241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BB7C7273-15E6-377B-7E9A-9CD01EF1C0DB}"/>
              </a:ext>
            </a:extLst>
          </p:cNvPr>
          <p:cNvSpPr/>
          <p:nvPr/>
        </p:nvSpPr>
        <p:spPr>
          <a:xfrm>
            <a:off x="5891994" y="3429000"/>
            <a:ext cx="2052735" cy="1292292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9-1-1 cuál es su emergencia?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FEA7EBA8-52DF-841A-E953-03898EA1A601}"/>
              </a:ext>
            </a:extLst>
          </p:cNvPr>
          <p:cNvSpPr/>
          <p:nvPr/>
        </p:nvSpPr>
        <p:spPr>
          <a:xfrm>
            <a:off x="7158043" y="4721292"/>
            <a:ext cx="4450701" cy="1380930"/>
          </a:xfrm>
          <a:prstGeom prst="ellipse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dirty="0"/>
              <a:t>El(nombre del usuario) ha sufrido un accidente en las coordenadas </a:t>
            </a:r>
            <a:r>
              <a:rPr lang="es-MX" sz="1600" b="0" i="0" dirty="0">
                <a:solidFill>
                  <a:schemeClr val="tx1"/>
                </a:solidFill>
                <a:effectLst/>
                <a:latin typeface="Roboto" panose="020F0502020204030204" pitchFamily="2" charset="0"/>
              </a:rPr>
              <a:t>Latitud:</a:t>
            </a:r>
            <a:r>
              <a:rPr lang="es-MX" sz="1600" b="0" i="0" dirty="0">
                <a:solidFill>
                  <a:schemeClr val="tx1"/>
                </a:solidFill>
                <a:effectLst/>
                <a:latin typeface="Helvetica Neue"/>
              </a:rPr>
              <a:t> 40.712784 | </a:t>
            </a:r>
            <a:r>
              <a:rPr lang="es-MX" sz="1600" b="0" i="0" dirty="0">
                <a:solidFill>
                  <a:schemeClr val="tx1"/>
                </a:solidFill>
                <a:effectLst/>
                <a:latin typeface="Roboto" panose="020F0502020204030204" pitchFamily="2" charset="0"/>
              </a:rPr>
              <a:t>Longitud:</a:t>
            </a:r>
            <a:r>
              <a:rPr lang="es-MX" sz="1600" b="0" i="0" dirty="0">
                <a:solidFill>
                  <a:schemeClr val="tx1"/>
                </a:solidFill>
                <a:effectLst/>
                <a:latin typeface="Helvetica Neue"/>
              </a:rPr>
              <a:t> -74.005941</a:t>
            </a:r>
            <a:endParaRPr lang="es-MX" sz="1600" dirty="0">
              <a:solidFill>
                <a:schemeClr val="tx1"/>
              </a:solidFill>
            </a:endParaRPr>
          </a:p>
        </p:txBody>
      </p:sp>
      <p:sp>
        <p:nvSpPr>
          <p:cNvPr id="15" name="Triángulo isósceles 14">
            <a:extLst>
              <a:ext uri="{FF2B5EF4-FFF2-40B4-BE49-F238E27FC236}">
                <a16:creationId xmlns:a16="http://schemas.microsoft.com/office/drawing/2014/main" id="{F392CE58-BAC4-36FB-080F-E7B9D76BEFA4}"/>
              </a:ext>
            </a:extLst>
          </p:cNvPr>
          <p:cNvSpPr/>
          <p:nvPr/>
        </p:nvSpPr>
        <p:spPr>
          <a:xfrm rot="13619356">
            <a:off x="5856419" y="4357398"/>
            <a:ext cx="214604" cy="279918"/>
          </a:xfrm>
          <a:prstGeom prst="triangle">
            <a:avLst/>
          </a:prstGeom>
          <a:solidFill>
            <a:srgbClr val="24FC0A"/>
          </a:solidFill>
          <a:ln>
            <a:solidFill>
              <a:srgbClr val="24FC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24FC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611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276C14B8-CE93-40AF-73AC-D652B22AF396}"/>
              </a:ext>
            </a:extLst>
          </p:cNvPr>
          <p:cNvSpPr/>
          <p:nvPr/>
        </p:nvSpPr>
        <p:spPr>
          <a:xfrm>
            <a:off x="1556425" y="223736"/>
            <a:ext cx="9377464" cy="1215958"/>
          </a:xfrm>
          <a:prstGeom prst="roundRect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Estrategias de crecimiento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F5DC8CF-BF3D-AE02-706B-136EED2EF064}"/>
              </a:ext>
            </a:extLst>
          </p:cNvPr>
          <p:cNvSpPr txBox="1"/>
          <p:nvPr/>
        </p:nvSpPr>
        <p:spPr>
          <a:xfrm>
            <a:off x="0" y="2324911"/>
            <a:ext cx="631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 Bueno nuestra estrategia de crecimiento seria vender nuestros aparatos a empresas automotrices así como nissan,toyota,etc. </a:t>
            </a:r>
          </a:p>
          <a:p>
            <a:r>
              <a:rPr lang="es-MX" dirty="0"/>
              <a:t>Nuestro objetivo es venderla para que lo proporcionen a sus automóviles.</a:t>
            </a:r>
          </a:p>
          <a:p>
            <a:endParaRPr lang="es-MX" dirty="0"/>
          </a:p>
          <a:p>
            <a:r>
              <a:rPr lang="es-MX" dirty="0"/>
              <a:t>Posterior a esto también queremos vender lo que serian sets con sensores ya programados los cuales vendrán individualmente para instalarlos en autos generaciones atrás.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Fajo de dinero">
                <a:extLst>
                  <a:ext uri="{FF2B5EF4-FFF2-40B4-BE49-F238E27FC236}">
                    <a16:creationId xmlns:a16="http://schemas.microsoft.com/office/drawing/2014/main" id="{77A6B418-082C-9E48-B483-3EE2AC1A2F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6820682"/>
                  </p:ext>
                </p:extLst>
              </p:nvPr>
            </p:nvGraphicFramePr>
            <p:xfrm>
              <a:off x="6536136" y="1706843"/>
              <a:ext cx="5364881" cy="42173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64881" cy="4217302"/>
                    </a:xfrm>
                    <a:prstGeom prst="rect">
                      <a:avLst/>
                    </a:prstGeom>
                  </am3d:spPr>
                  <am3d:camera>
                    <am3d:pos x="0" y="0" z="513257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8134" d="1000000"/>
                    <am3d:preTrans dx="-5049" dy="-1991224" dz="209463"/>
                    <am3d:scale>
                      <am3d:sx n="1000000" d="1000000"/>
                      <am3d:sy n="1000000" d="1000000"/>
                      <am3d:sz n="1000000" d="1000000"/>
                    </am3d:scale>
                    <am3d:rot ax="7753072" ay="-2131526" az="-862566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Fajo de dinero">
                <a:extLst>
                  <a:ext uri="{FF2B5EF4-FFF2-40B4-BE49-F238E27FC236}">
                    <a16:creationId xmlns:a16="http://schemas.microsoft.com/office/drawing/2014/main" id="{77A6B418-082C-9E48-B483-3EE2AC1A2F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6136" y="1706843"/>
                <a:ext cx="5364881" cy="421730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4367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276C14B8-CE93-40AF-73AC-D652B22AF396}"/>
              </a:ext>
            </a:extLst>
          </p:cNvPr>
          <p:cNvSpPr/>
          <p:nvPr/>
        </p:nvSpPr>
        <p:spPr>
          <a:xfrm>
            <a:off x="1575881" y="369651"/>
            <a:ext cx="9377464" cy="1215958"/>
          </a:xfrm>
          <a:prstGeom prst="roundRect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Análisis costo-beneficio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5151D40-F819-6409-72D0-8562237EF2A0}"/>
              </a:ext>
            </a:extLst>
          </p:cNvPr>
          <p:cNvSpPr txBox="1"/>
          <p:nvPr/>
        </p:nvSpPr>
        <p:spPr>
          <a:xfrm>
            <a:off x="126460" y="1984443"/>
            <a:ext cx="45233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 El costo de nuestros aparatos rondara desde los </a:t>
            </a:r>
            <a:r>
              <a:rPr lang="es-MX" dirty="0" err="1"/>
              <a:t>veintemil</a:t>
            </a:r>
            <a:r>
              <a:rPr lang="es-MX" dirty="0"/>
              <a:t> pesos dependiendo la cantidad de sensores que se venderán o se ocuparan para cada automóvil deseado  será la cantidad que cueste vendérselos a las compañías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F6A0937-A255-7B20-742C-262464C6532A}"/>
              </a:ext>
            </a:extLst>
          </p:cNvPr>
          <p:cNvSpPr txBox="1"/>
          <p:nvPr/>
        </p:nvSpPr>
        <p:spPr>
          <a:xfrm>
            <a:off x="6264613" y="2181653"/>
            <a:ext cx="4980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Cada sensor dependiendo cual sea el que el cliente desee tendrá un precio individual si solo desea adquirir uno cada sensor valdrá diez mil pesos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022AE25-75DF-E2FF-0B29-0E0488F7E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840" y="3923892"/>
            <a:ext cx="3816427" cy="254834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0ABD1FF5-6E09-DC9B-2538-902B711847C9}"/>
              </a:ext>
            </a:extLst>
          </p:cNvPr>
          <p:cNvSpPr/>
          <p:nvPr/>
        </p:nvSpPr>
        <p:spPr>
          <a:xfrm>
            <a:off x="3813243" y="4513634"/>
            <a:ext cx="1147863" cy="35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2BBA1F9-2936-7CCF-FFE6-0B35EF6D6FCB}"/>
              </a:ext>
            </a:extLst>
          </p:cNvPr>
          <p:cNvSpPr/>
          <p:nvPr/>
        </p:nvSpPr>
        <p:spPr>
          <a:xfrm>
            <a:off x="3813243" y="5178357"/>
            <a:ext cx="1147863" cy="359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F2D33E6-C61B-E34F-4D78-E36D283383B8}"/>
              </a:ext>
            </a:extLst>
          </p:cNvPr>
          <p:cNvSpPr/>
          <p:nvPr/>
        </p:nvSpPr>
        <p:spPr>
          <a:xfrm>
            <a:off x="5175115" y="4250987"/>
            <a:ext cx="4309353" cy="15661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 COSTO DEL SENSOR 10,000 MIL PESOS YA PROGRAMADO CON EL PROGRAMA AUTO-UNO </a:t>
            </a:r>
          </a:p>
        </p:txBody>
      </p:sp>
    </p:spTree>
    <p:extLst>
      <p:ext uri="{BB962C8B-B14F-4D97-AF65-F5344CB8AC3E}">
        <p14:creationId xmlns:p14="http://schemas.microsoft.com/office/powerpoint/2010/main" val="1340297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276C14B8-CE93-40AF-73AC-D652B22AF396}"/>
              </a:ext>
            </a:extLst>
          </p:cNvPr>
          <p:cNvSpPr/>
          <p:nvPr/>
        </p:nvSpPr>
        <p:spPr>
          <a:xfrm>
            <a:off x="1605064" y="505838"/>
            <a:ext cx="9377464" cy="1215958"/>
          </a:xfrm>
          <a:prstGeom prst="roundRect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 quien beneficiara?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248E844-8EF5-C6C2-AF8A-396DD349C982}"/>
              </a:ext>
            </a:extLst>
          </p:cNvPr>
          <p:cNvSpPr txBox="1"/>
          <p:nvPr/>
        </p:nvSpPr>
        <p:spPr>
          <a:xfrm>
            <a:off x="0" y="2233376"/>
            <a:ext cx="51167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 ¿A este punto se beneficiaría a todos, Porque a todos?</a:t>
            </a:r>
          </a:p>
          <a:p>
            <a:r>
              <a:rPr lang="es-MX" dirty="0"/>
              <a:t>Nuestro proyecto ayudara a las empresas a que sus vehículos tengan una mejor seguridad y la genta quiera comprarlos no tanto por la vista si no por la seguridad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F91439F-1034-0B13-F6A0-0D864A240A65}"/>
              </a:ext>
            </a:extLst>
          </p:cNvPr>
          <p:cNvSpPr txBox="1"/>
          <p:nvPr/>
        </p:nvSpPr>
        <p:spPr>
          <a:xfrm>
            <a:off x="1128409" y="4970834"/>
            <a:ext cx="48346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Ayudará al usuario a prevenir una muerte ya sea segura o que pueda pasar debido al sistema con el cual se podrá enviar un aviso al sistema de seguridad 911 si se llegara a tener un choque o accidente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A1DAA5-0651-22FF-D489-8712B4FB3C50}"/>
              </a:ext>
            </a:extLst>
          </p:cNvPr>
          <p:cNvSpPr txBox="1"/>
          <p:nvPr/>
        </p:nvSpPr>
        <p:spPr>
          <a:xfrm>
            <a:off x="6896911" y="3249038"/>
            <a:ext cx="52950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 ayudará al gobierno teniendo una cifra exacta de los choque o muertes que se tienen al año por choques automovilísticos o sus traumas que dejan así como para tener una mejor seguridad vial en todo el país </a:t>
            </a:r>
          </a:p>
        </p:txBody>
      </p:sp>
    </p:spTree>
    <p:extLst>
      <p:ext uri="{BB962C8B-B14F-4D97-AF65-F5344CB8AC3E}">
        <p14:creationId xmlns:p14="http://schemas.microsoft.com/office/powerpoint/2010/main" val="3594615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DA88D6B-268D-2409-3306-F3C30B499929}"/>
              </a:ext>
            </a:extLst>
          </p:cNvPr>
          <p:cNvSpPr txBox="1"/>
          <p:nvPr/>
        </p:nvSpPr>
        <p:spPr>
          <a:xfrm>
            <a:off x="661480" y="330741"/>
            <a:ext cx="5573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/>
              <a:t>La conclusión del equipo es: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4907B8A-33E1-5E0F-4CD5-DA83D5742985}"/>
              </a:ext>
            </a:extLst>
          </p:cNvPr>
          <p:cNvSpPr txBox="1"/>
          <p:nvPr/>
        </p:nvSpPr>
        <p:spPr>
          <a:xfrm>
            <a:off x="359923" y="1935805"/>
            <a:ext cx="62354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 El equipo se interesó en este tema debido a los grandes accidentes que ocurridos en cualquier parte del mundo, y no sabemos cuándo podamos ser nosotros o algún ser querido.</a:t>
            </a:r>
          </a:p>
          <a:p>
            <a:pPr algn="just"/>
            <a:endParaRPr lang="es-MX" dirty="0"/>
          </a:p>
          <a:p>
            <a:pPr algn="just"/>
            <a:r>
              <a:rPr lang="es-MX" dirty="0"/>
              <a:t>Esta aplicación fue creada con el objetivo de enviar una notificación al servicio de emergencia, una vez que ocurra el choque o percance, dependiendo del nivel de gravedad, se enviara dicha notificación al centro de ayuda, llámese 911 u oficina de agencias automotrices.</a:t>
            </a:r>
          </a:p>
          <a:p>
            <a:pPr algn="just"/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42C5E2E-8F49-19AF-2D7B-AAE7725A106C}"/>
              </a:ext>
            </a:extLst>
          </p:cNvPr>
          <p:cNvSpPr txBox="1"/>
          <p:nvPr/>
        </p:nvSpPr>
        <p:spPr>
          <a:xfrm>
            <a:off x="6400800" y="4727643"/>
            <a:ext cx="4941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 Gracias por ver les agradezco su atención a nuestro proyecto espero los convenza y puedan dar oportunidad a que de incursión en el mundo automotriz </a:t>
            </a:r>
          </a:p>
        </p:txBody>
      </p:sp>
    </p:spTree>
    <p:extLst>
      <p:ext uri="{BB962C8B-B14F-4D97-AF65-F5344CB8AC3E}">
        <p14:creationId xmlns:p14="http://schemas.microsoft.com/office/powerpoint/2010/main" val="1801568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24A39CF-40A1-F24F-F3AC-AC98343FFAAC}"/>
              </a:ext>
            </a:extLst>
          </p:cNvPr>
          <p:cNvSpPr txBox="1"/>
          <p:nvPr/>
        </p:nvSpPr>
        <p:spPr>
          <a:xfrm>
            <a:off x="233464" y="155643"/>
            <a:ext cx="10476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 CODIGOS DE ALFGORITMOS PARA LOS SENSORES UTILIZADOS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0FB8B7E-49BD-E60D-8A6D-68AC34309541}"/>
              </a:ext>
            </a:extLst>
          </p:cNvPr>
          <p:cNvSpPr txBox="1"/>
          <p:nvPr/>
        </p:nvSpPr>
        <p:spPr>
          <a:xfrm>
            <a:off x="233464" y="1225685"/>
            <a:ext cx="772376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#include &lt;</a:t>
            </a:r>
            <a:r>
              <a:rPr lang="es-MX" sz="1400" dirty="0" err="1"/>
              <a:t>Wire.h</a:t>
            </a:r>
            <a:r>
              <a:rPr lang="es-MX" sz="1400" dirty="0"/>
              <a:t>&gt; #include "</a:t>
            </a:r>
            <a:r>
              <a:rPr lang="es-MX" sz="1400" dirty="0" err="1"/>
              <a:t>DHT.h</a:t>
            </a:r>
            <a:r>
              <a:rPr lang="es-MX" sz="1400" dirty="0"/>
              <a:t>" // Configuración del sensor ultrasónico </a:t>
            </a:r>
            <a:r>
              <a:rPr lang="es-MX" sz="1400" dirty="0" err="1"/>
              <a:t>const</a:t>
            </a:r>
            <a:r>
              <a:rPr lang="es-MX" sz="1400" dirty="0"/>
              <a:t> </a:t>
            </a:r>
            <a:r>
              <a:rPr lang="es-MX" sz="1400" dirty="0" err="1"/>
              <a:t>int</a:t>
            </a:r>
            <a:r>
              <a:rPr lang="es-MX" sz="1400" dirty="0"/>
              <a:t> </a:t>
            </a:r>
            <a:r>
              <a:rPr lang="es-MX" sz="1400" dirty="0" err="1"/>
              <a:t>trigPin</a:t>
            </a:r>
            <a:r>
              <a:rPr lang="es-MX" sz="1400" dirty="0"/>
              <a:t> = 9; </a:t>
            </a:r>
            <a:r>
              <a:rPr lang="es-MX" sz="1400" dirty="0" err="1"/>
              <a:t>const</a:t>
            </a:r>
            <a:r>
              <a:rPr lang="es-MX" sz="1400" dirty="0"/>
              <a:t> </a:t>
            </a:r>
            <a:r>
              <a:rPr lang="es-MX" sz="1400" dirty="0" err="1"/>
              <a:t>int</a:t>
            </a:r>
            <a:r>
              <a:rPr lang="es-MX" sz="1400" dirty="0"/>
              <a:t> </a:t>
            </a:r>
            <a:r>
              <a:rPr lang="es-MX" sz="1400" dirty="0" err="1"/>
              <a:t>echoPin</a:t>
            </a:r>
            <a:r>
              <a:rPr lang="es-MX" sz="1400" dirty="0"/>
              <a:t> = 10; // Configuración del sensor de temperatura y humedad </a:t>
            </a:r>
            <a:r>
              <a:rPr lang="es-MX" sz="1400" dirty="0" err="1"/>
              <a:t>const</a:t>
            </a:r>
            <a:r>
              <a:rPr lang="es-MX" sz="1400" dirty="0"/>
              <a:t> </a:t>
            </a:r>
            <a:r>
              <a:rPr lang="es-MX" sz="1400" dirty="0" err="1"/>
              <a:t>int</a:t>
            </a:r>
            <a:r>
              <a:rPr lang="es-MX" sz="1400" dirty="0"/>
              <a:t> DHTPIN = 2; </a:t>
            </a:r>
            <a:r>
              <a:rPr lang="es-MX" sz="1400" dirty="0" err="1"/>
              <a:t>const</a:t>
            </a:r>
            <a:r>
              <a:rPr lang="es-MX" sz="1400" dirty="0"/>
              <a:t> </a:t>
            </a:r>
            <a:r>
              <a:rPr lang="es-MX" sz="1400" dirty="0" err="1"/>
              <a:t>int</a:t>
            </a:r>
            <a:r>
              <a:rPr lang="es-MX" sz="1400" dirty="0"/>
              <a:t> DHTTYPE = DHT11; // Variables globales DHT </a:t>
            </a:r>
            <a:r>
              <a:rPr lang="es-MX" sz="1400" dirty="0" err="1"/>
              <a:t>dht</a:t>
            </a:r>
            <a:r>
              <a:rPr lang="es-MX" sz="1400" dirty="0"/>
              <a:t>(DHTPIN, DHTTYPE); // Variables para almacenar los datos de los sensores </a:t>
            </a:r>
            <a:r>
              <a:rPr lang="es-MX" sz="1400" dirty="0" err="1"/>
              <a:t>float</a:t>
            </a:r>
            <a:r>
              <a:rPr lang="es-MX" sz="1400" dirty="0"/>
              <a:t> distancia; </a:t>
            </a:r>
            <a:r>
              <a:rPr lang="es-MX" sz="1400" dirty="0" err="1"/>
              <a:t>float</a:t>
            </a:r>
            <a:r>
              <a:rPr lang="es-MX" sz="1400" dirty="0"/>
              <a:t> temperatura; </a:t>
            </a:r>
            <a:r>
              <a:rPr lang="es-MX" sz="1400" dirty="0" err="1"/>
              <a:t>float</a:t>
            </a:r>
            <a:r>
              <a:rPr lang="es-MX" sz="1400" dirty="0"/>
              <a:t> humedad; // Función para leer la distancia del sensor ultrasónico </a:t>
            </a:r>
            <a:r>
              <a:rPr lang="es-MX" sz="1400" dirty="0" err="1"/>
              <a:t>float</a:t>
            </a:r>
            <a:r>
              <a:rPr lang="es-MX" sz="1400" dirty="0"/>
              <a:t> </a:t>
            </a:r>
            <a:r>
              <a:rPr lang="es-MX" sz="1400" dirty="0" err="1"/>
              <a:t>leerDistancia</a:t>
            </a:r>
            <a:r>
              <a:rPr lang="es-MX" sz="1400" dirty="0"/>
              <a:t>() { // Enviar un pulso de 10 microsegundos al pin </a:t>
            </a:r>
            <a:r>
              <a:rPr lang="es-MX" sz="1400" dirty="0" err="1"/>
              <a:t>Trig</a:t>
            </a:r>
            <a:r>
              <a:rPr lang="es-MX" sz="1400" dirty="0"/>
              <a:t> </a:t>
            </a:r>
            <a:r>
              <a:rPr lang="es-MX" sz="1400" dirty="0" err="1"/>
              <a:t>digitalWrite</a:t>
            </a:r>
            <a:r>
              <a:rPr lang="es-MX" sz="1400" dirty="0"/>
              <a:t>(</a:t>
            </a:r>
            <a:r>
              <a:rPr lang="es-MX" sz="1400" dirty="0" err="1"/>
              <a:t>trigPin</a:t>
            </a:r>
            <a:r>
              <a:rPr lang="es-MX" sz="1400" dirty="0"/>
              <a:t>, HIGH); </a:t>
            </a:r>
            <a:r>
              <a:rPr lang="es-MX" sz="1400" dirty="0" err="1"/>
              <a:t>delayMicroseconds</a:t>
            </a:r>
            <a:r>
              <a:rPr lang="es-MX" sz="1400" dirty="0"/>
              <a:t>(10); </a:t>
            </a:r>
            <a:r>
              <a:rPr lang="es-MX" sz="1400" dirty="0" err="1"/>
              <a:t>digitalWrite</a:t>
            </a:r>
            <a:r>
              <a:rPr lang="es-MX" sz="1400" dirty="0"/>
              <a:t>(</a:t>
            </a:r>
            <a:r>
              <a:rPr lang="es-MX" sz="1400" dirty="0" err="1"/>
              <a:t>trigPin</a:t>
            </a:r>
            <a:r>
              <a:rPr lang="es-MX" sz="1400" dirty="0"/>
              <a:t>, LOW); // Medir el tiempo que tarda en regresar el pulso </a:t>
            </a:r>
            <a:r>
              <a:rPr lang="es-MX" sz="1400" dirty="0" err="1"/>
              <a:t>long</a:t>
            </a:r>
            <a:r>
              <a:rPr lang="es-MX" sz="1400" dirty="0"/>
              <a:t> tiempo = </a:t>
            </a:r>
            <a:r>
              <a:rPr lang="es-MX" sz="1400" dirty="0" err="1"/>
              <a:t>pulseIn</a:t>
            </a:r>
            <a:r>
              <a:rPr lang="es-MX" sz="1400" dirty="0"/>
              <a:t>(</a:t>
            </a:r>
            <a:r>
              <a:rPr lang="es-MX" sz="1400" dirty="0" err="1"/>
              <a:t>echoPin</a:t>
            </a:r>
            <a:r>
              <a:rPr lang="es-MX" sz="1400" dirty="0"/>
              <a:t>, HIGH); // Calcular la distancia en centímetros distancia = tiempo * 0.034 / 2; </a:t>
            </a:r>
            <a:r>
              <a:rPr lang="es-MX" sz="1400" dirty="0" err="1"/>
              <a:t>return</a:t>
            </a:r>
            <a:r>
              <a:rPr lang="es-MX" sz="1400" dirty="0"/>
              <a:t> distancia; } </a:t>
            </a:r>
            <a:r>
              <a:rPr lang="es-MX" sz="1400" dirty="0" err="1"/>
              <a:t>void</a:t>
            </a:r>
            <a:r>
              <a:rPr lang="es-MX" sz="1400" dirty="0"/>
              <a:t> </a:t>
            </a:r>
            <a:r>
              <a:rPr lang="es-MX" sz="1400" dirty="0" err="1"/>
              <a:t>setup</a:t>
            </a:r>
            <a:r>
              <a:rPr lang="es-MX" sz="1400" dirty="0"/>
              <a:t>() { // Inicializar el puerto serie a 9600 baudios </a:t>
            </a:r>
            <a:r>
              <a:rPr lang="es-MX" sz="1400" dirty="0" err="1"/>
              <a:t>Serial.begin</a:t>
            </a:r>
            <a:r>
              <a:rPr lang="es-MX" sz="1400" dirty="0"/>
              <a:t>(9600); // Inicializar el sensor ultrasónico </a:t>
            </a:r>
            <a:r>
              <a:rPr lang="es-MX" sz="1400" dirty="0" err="1"/>
              <a:t>pinMode</a:t>
            </a:r>
            <a:r>
              <a:rPr lang="es-MX" sz="1400" dirty="0"/>
              <a:t>(</a:t>
            </a:r>
            <a:r>
              <a:rPr lang="es-MX" sz="1400" dirty="0" err="1"/>
              <a:t>trigPin</a:t>
            </a:r>
            <a:r>
              <a:rPr lang="es-MX" sz="1400" dirty="0"/>
              <a:t>, OUTPUT); </a:t>
            </a:r>
            <a:r>
              <a:rPr lang="es-MX" sz="1400" dirty="0" err="1"/>
              <a:t>pinMode</a:t>
            </a:r>
            <a:r>
              <a:rPr lang="es-MX" sz="1400" dirty="0"/>
              <a:t>(</a:t>
            </a:r>
            <a:r>
              <a:rPr lang="es-MX" sz="1400" dirty="0" err="1"/>
              <a:t>echoPin</a:t>
            </a:r>
            <a:r>
              <a:rPr lang="es-MX" sz="1400" dirty="0"/>
              <a:t>, INPUT); // Inicializar el sensor de temperatura y humedad </a:t>
            </a:r>
            <a:r>
              <a:rPr lang="es-MX" sz="1400" dirty="0" err="1"/>
              <a:t>dht.begin</a:t>
            </a:r>
            <a:r>
              <a:rPr lang="es-MX" sz="1400" dirty="0"/>
              <a:t>(); } </a:t>
            </a:r>
            <a:r>
              <a:rPr lang="es-MX" sz="1400" dirty="0" err="1"/>
              <a:t>void</a:t>
            </a:r>
            <a:r>
              <a:rPr lang="es-MX" sz="1400" dirty="0"/>
              <a:t> </a:t>
            </a:r>
            <a:r>
              <a:rPr lang="es-MX" sz="1400" dirty="0" err="1"/>
              <a:t>loop</a:t>
            </a:r>
            <a:r>
              <a:rPr lang="es-MX" sz="1400" dirty="0"/>
              <a:t>() { // Leer la distancia del sensor ultrasónico distancia = </a:t>
            </a:r>
            <a:r>
              <a:rPr lang="es-MX" sz="1400" dirty="0" err="1"/>
              <a:t>leerDistancia</a:t>
            </a:r>
            <a:r>
              <a:rPr lang="es-MX" sz="1400" dirty="0"/>
              <a:t>(); // Leer la temperatura y humedad del sensor de temperatura y humedad temperatura = </a:t>
            </a:r>
            <a:r>
              <a:rPr lang="es-MX" sz="1400" dirty="0" err="1"/>
              <a:t>dht.readTemperature</a:t>
            </a:r>
            <a:r>
              <a:rPr lang="es-MX" sz="1400" dirty="0"/>
              <a:t>(); humedad = </a:t>
            </a:r>
            <a:r>
              <a:rPr lang="es-MX" sz="1400" dirty="0" err="1"/>
              <a:t>dht.readHumidity</a:t>
            </a:r>
            <a:r>
              <a:rPr lang="es-MX" sz="1400" dirty="0"/>
              <a:t>(); // Controlar el estado de las alarmas </a:t>
            </a:r>
            <a:r>
              <a:rPr lang="es-MX" sz="1400" dirty="0" err="1"/>
              <a:t>if</a:t>
            </a:r>
            <a:r>
              <a:rPr lang="es-MX" sz="1400" dirty="0"/>
              <a:t> (temperatura &gt; 100 || distancia &lt; 7) { // Enviar una notificación </a:t>
            </a:r>
            <a:r>
              <a:rPr lang="es-MX" sz="1400" dirty="0" err="1"/>
              <a:t>Serial.println</a:t>
            </a:r>
            <a:r>
              <a:rPr lang="es-MX" sz="1400" dirty="0"/>
              <a:t>("Se ha activado una alarma"); } // Esperar un segundo antes de volver a leer los sensores </a:t>
            </a:r>
            <a:r>
              <a:rPr lang="es-MX" sz="1400" dirty="0" err="1"/>
              <a:t>delay</a:t>
            </a:r>
            <a:r>
              <a:rPr lang="es-MX" sz="1400" dirty="0"/>
              <a:t>(1000); }</a:t>
            </a:r>
          </a:p>
        </p:txBody>
      </p:sp>
    </p:spTree>
    <p:extLst>
      <p:ext uri="{BB962C8B-B14F-4D97-AF65-F5344CB8AC3E}">
        <p14:creationId xmlns:p14="http://schemas.microsoft.com/office/powerpoint/2010/main" val="3270853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F329AEF-5DBD-11C3-748D-4F162F191672}"/>
              </a:ext>
            </a:extLst>
          </p:cNvPr>
          <p:cNvSpPr txBox="1"/>
          <p:nvPr/>
        </p:nvSpPr>
        <p:spPr>
          <a:xfrm>
            <a:off x="742663" y="613576"/>
            <a:ext cx="4299649" cy="16657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600" i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Auto-UNO</a:t>
            </a:r>
          </a:p>
        </p:txBody>
      </p:sp>
      <p:pic>
        <p:nvPicPr>
          <p:cNvPr id="1026" name="Picture 2" descr="Yellow Lamborghini Aventador Car PNG Image - PurePNG | Free transparent ...">
            <a:extLst>
              <a:ext uri="{FF2B5EF4-FFF2-40B4-BE49-F238E27FC236}">
                <a16:creationId xmlns:a16="http://schemas.microsoft.com/office/drawing/2014/main" id="{77B81812-4DAB-0C91-83FD-835FD01FE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576" y="3977611"/>
            <a:ext cx="6556025" cy="328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704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A73B41-33B2-DE44-FFB7-D63FAC6F2B1C}"/>
              </a:ext>
            </a:extLst>
          </p:cNvPr>
          <p:cNvSpPr txBox="1"/>
          <p:nvPr/>
        </p:nvSpPr>
        <p:spPr>
          <a:xfrm>
            <a:off x="1959429" y="438539"/>
            <a:ext cx="868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 </a:t>
            </a:r>
            <a:r>
              <a:rPr lang="es-MX" sz="3200" dirty="0"/>
              <a:t>INTERFAZ DEL CANISTER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EDA7052-C396-D552-8D48-EE2AE7D0D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82" y="901950"/>
            <a:ext cx="2918713" cy="36579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43FA8EC-24AB-22E2-FFA1-251431BD65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36" b="18446"/>
          <a:stretch/>
        </p:blipFill>
        <p:spPr>
          <a:xfrm>
            <a:off x="6822204" y="1146505"/>
            <a:ext cx="5049514" cy="550085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D92859F-2C12-13DB-ADEB-DD4CD78C7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4259" y="1146505"/>
            <a:ext cx="3254022" cy="419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88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5D36D3E-EFDA-E45B-5A73-546DC154475C}"/>
              </a:ext>
            </a:extLst>
          </p:cNvPr>
          <p:cNvSpPr txBox="1"/>
          <p:nvPr/>
        </p:nvSpPr>
        <p:spPr>
          <a:xfrm>
            <a:off x="1959429" y="438539"/>
            <a:ext cx="868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 </a:t>
            </a:r>
            <a:r>
              <a:rPr lang="es-MX" sz="3200" dirty="0"/>
              <a:t>INTERFAZ DE LA BASE DE DATOS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18B31C-D824-A762-2B88-D8A792902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22" y="1117349"/>
            <a:ext cx="11660155" cy="556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3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F329AEF-5DBD-11C3-748D-4F162F191672}"/>
              </a:ext>
            </a:extLst>
          </p:cNvPr>
          <p:cNvSpPr txBox="1"/>
          <p:nvPr/>
        </p:nvSpPr>
        <p:spPr>
          <a:xfrm>
            <a:off x="12192000" y="633632"/>
            <a:ext cx="4299649" cy="166573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600" i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Auto-UNO</a:t>
            </a:r>
          </a:p>
        </p:txBody>
      </p:sp>
      <p:pic>
        <p:nvPicPr>
          <p:cNvPr id="1026" name="Picture 2" descr="Yellow Lamborghini Aventador Car PNG Image - PurePNG | Free transparent ...">
            <a:extLst>
              <a:ext uri="{FF2B5EF4-FFF2-40B4-BE49-F238E27FC236}">
                <a16:creationId xmlns:a16="http://schemas.microsoft.com/office/drawing/2014/main" id="{77B81812-4DAB-0C91-83FD-835FD01FE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04366" y="5566924"/>
            <a:ext cx="6556025" cy="328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ensores de proximidad inductivos | IMB | SICK">
            <a:extLst>
              <a:ext uri="{FF2B5EF4-FFF2-40B4-BE49-F238E27FC236}">
                <a16:creationId xmlns:a16="http://schemas.microsoft.com/office/drawing/2014/main" id="{29DB6C28-8C7F-5F9E-2B7A-FBFDFCB9A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05" t="15290" r="43744" b="7990"/>
          <a:stretch/>
        </p:blipFill>
        <p:spPr bwMode="auto">
          <a:xfrm rot="238061">
            <a:off x="11688591" y="3094543"/>
            <a:ext cx="5043487" cy="442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Módulo Sensor de Humedad y Temperatura DHT11 con cables jumper | 330ohms">
            <a:extLst>
              <a:ext uri="{FF2B5EF4-FFF2-40B4-BE49-F238E27FC236}">
                <a16:creationId xmlns:a16="http://schemas.microsoft.com/office/drawing/2014/main" id="{087A2F00-90E0-4958-3595-141758CDE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411219">
            <a:off x="12879940" y="633632"/>
            <a:ext cx="2143125" cy="21431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Sonido ¦ Ultrasonido : Módulo sensor de distancias SRF05">
            <a:extLst>
              <a:ext uri="{FF2B5EF4-FFF2-40B4-BE49-F238E27FC236}">
                <a16:creationId xmlns:a16="http://schemas.microsoft.com/office/drawing/2014/main" id="{7B47F6BF-BBF8-F2CB-B921-FA53341F7E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7" b="21000"/>
          <a:stretch/>
        </p:blipFill>
        <p:spPr bwMode="auto">
          <a:xfrm>
            <a:off x="3000375" y="6987907"/>
            <a:ext cx="2314575" cy="23672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F4F25712-D7A8-D1BB-EA9F-58B1BF772B3E}"/>
              </a:ext>
            </a:extLst>
          </p:cNvPr>
          <p:cNvSpPr/>
          <p:nvPr/>
        </p:nvSpPr>
        <p:spPr>
          <a:xfrm>
            <a:off x="14387550" y="1925237"/>
            <a:ext cx="261259" cy="1363434"/>
          </a:xfrm>
          <a:prstGeom prst="rect">
            <a:avLst/>
          </a:prstGeom>
          <a:solidFill>
            <a:srgbClr val="DE7618"/>
          </a:solidFill>
          <a:ln>
            <a:solidFill>
              <a:srgbClr val="DE76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E4D428C-A394-91DA-47C0-B8E6AF8587DD}"/>
              </a:ext>
            </a:extLst>
          </p:cNvPr>
          <p:cNvSpPr/>
          <p:nvPr/>
        </p:nvSpPr>
        <p:spPr>
          <a:xfrm rot="3338627" flipH="1">
            <a:off x="13343999" y="2082351"/>
            <a:ext cx="1452468" cy="2892621"/>
          </a:xfrm>
          <a:prstGeom prst="roundRect">
            <a:avLst>
              <a:gd name="adj" fmla="val 5303"/>
            </a:avLst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</a:rPr>
              <a:t>Se ha detectado un problem</a:t>
            </a:r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  <a:highlight>
                  <a:srgbClr val="000000"/>
                </a:highlight>
              </a:rPr>
              <a:t>a</a:t>
            </a:r>
            <a:r>
              <a:rPr lang="es-MX" sz="1600" dirty="0">
                <a:ln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bg1"/>
                </a:solidFill>
                <a:highlight>
                  <a:srgbClr val="C0C0C0"/>
                </a:highlight>
              </a:rPr>
              <a:t>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45A6947-301C-EFE0-ADF5-A680E543F1BE}"/>
              </a:ext>
            </a:extLst>
          </p:cNvPr>
          <p:cNvSpPr/>
          <p:nvPr/>
        </p:nvSpPr>
        <p:spPr>
          <a:xfrm rot="1147275">
            <a:off x="13320489" y="3203583"/>
            <a:ext cx="2164702" cy="158620"/>
          </a:xfrm>
          <a:prstGeom prst="rect">
            <a:avLst/>
          </a:prstGeom>
          <a:solidFill>
            <a:srgbClr val="DE7618"/>
          </a:solidFill>
          <a:ln>
            <a:solidFill>
              <a:srgbClr val="DE76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61AED4-FB84-101A-278A-689199FB25DF}"/>
              </a:ext>
            </a:extLst>
          </p:cNvPr>
          <p:cNvSpPr txBox="1"/>
          <p:nvPr/>
        </p:nvSpPr>
        <p:spPr>
          <a:xfrm>
            <a:off x="12466398" y="5305093"/>
            <a:ext cx="4678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Integrantes:</a:t>
            </a:r>
          </a:p>
          <a:p>
            <a:r>
              <a:rPr lang="es-MX" dirty="0"/>
              <a:t>1-Joshua Azuela Haro</a:t>
            </a:r>
          </a:p>
          <a:p>
            <a:r>
              <a:rPr lang="es-MX" dirty="0"/>
              <a:t>2-Manuel Alejandro </a:t>
            </a:r>
            <a:r>
              <a:rPr lang="es-MX" dirty="0" err="1"/>
              <a:t>Barcenas</a:t>
            </a:r>
            <a:r>
              <a:rPr lang="es-MX" dirty="0"/>
              <a:t> Herrera</a:t>
            </a:r>
          </a:p>
          <a:p>
            <a:r>
              <a:rPr lang="es-MX" dirty="0"/>
              <a:t>3-Alexander Misael Valtierra Reyes  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9101E87-0D73-1E58-ECF4-A467D42D2D81}"/>
              </a:ext>
            </a:extLst>
          </p:cNvPr>
          <p:cNvSpPr txBox="1"/>
          <p:nvPr/>
        </p:nvSpPr>
        <p:spPr>
          <a:xfrm>
            <a:off x="647700" y="448966"/>
            <a:ext cx="3328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Introducción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ADC2B88-5B1E-B1C1-E2F0-B76224A852B8}"/>
              </a:ext>
            </a:extLst>
          </p:cNvPr>
          <p:cNvSpPr txBox="1"/>
          <p:nvPr/>
        </p:nvSpPr>
        <p:spPr>
          <a:xfrm>
            <a:off x="647700" y="1278906"/>
            <a:ext cx="10401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Esta idea se generó atreves de una pequeña investigación de accidentes automovilísticos, en la cual nos dimos cuenta lo recurrente que son las muertes gracias a esto, debido a que existe un lapso de tiempo transcurrido después del percance al momento en que llegan los primeros auxilios al lugar.</a:t>
            </a:r>
          </a:p>
          <a:p>
            <a:pPr algn="just"/>
            <a:endParaRPr lang="es-MX" dirty="0"/>
          </a:p>
          <a:p>
            <a:pPr algn="just"/>
            <a:r>
              <a:rPr lang="es-MX" dirty="0"/>
              <a:t>Durante este lapso de tiempo transcurrido, muchas de las ocasiones el afectado ha perdido la vida.</a:t>
            </a:r>
          </a:p>
          <a:p>
            <a:pPr algn="just"/>
            <a:r>
              <a:rPr lang="es-MX" dirty="0"/>
              <a:t> Es importante considerar la importancia de llegar en el momento oportuno a la hora de un accidente automovilístico, podrían salvarse muchas vidas.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C393535-66BE-AB17-A924-B01E5B4DBDD9}"/>
              </a:ext>
            </a:extLst>
          </p:cNvPr>
          <p:cNvSpPr txBox="1"/>
          <p:nvPr/>
        </p:nvSpPr>
        <p:spPr>
          <a:xfrm>
            <a:off x="807608" y="4427929"/>
            <a:ext cx="7464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/>
              <a:t>Para entrar en contexto, les comento la siguiente situación:</a:t>
            </a:r>
          </a:p>
          <a:p>
            <a:pPr algn="just"/>
            <a:r>
              <a:rPr lang="es-MX" dirty="0"/>
              <a:t>Imagínese que va en su auto en una carretera a una velocidad bastante alta ,por encima de la recomendada y choca en algún lado y queda inconsciente o incapaz de llamar al equipo de emergencias ¿Qué podría pasarle ?,¿podría morir? </a:t>
            </a:r>
          </a:p>
        </p:txBody>
      </p:sp>
    </p:spTree>
    <p:extLst>
      <p:ext uri="{BB962C8B-B14F-4D97-AF65-F5344CB8AC3E}">
        <p14:creationId xmlns:p14="http://schemas.microsoft.com/office/powerpoint/2010/main" val="176233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7169633A-C27A-13C2-3F9A-75A1CDD6DB5D}"/>
              </a:ext>
            </a:extLst>
          </p:cNvPr>
          <p:cNvSpPr/>
          <p:nvPr/>
        </p:nvSpPr>
        <p:spPr>
          <a:xfrm>
            <a:off x="719847" y="583659"/>
            <a:ext cx="4756825" cy="671209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Estadística de datos complicados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CEF6D66-5F55-1AD4-0318-822AAC19EE77}"/>
              </a:ext>
            </a:extLst>
          </p:cNvPr>
          <p:cNvSpPr txBox="1"/>
          <p:nvPr/>
        </p:nvSpPr>
        <p:spPr>
          <a:xfrm>
            <a:off x="291830" y="2159540"/>
            <a:ext cx="7996136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dirty="0"/>
              <a:t>2,9 millones de personas mueren al año por accidentes vehiculares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dirty="0"/>
              <a:t> 2,6 millones de personas mueren por el trauma al choque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dirty="0"/>
              <a:t>La mayoría de la gente muere o queda en un estado crítico o con secuelas </a:t>
            </a:r>
          </a:p>
          <a:p>
            <a:br>
              <a:rPr lang="es-MX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1248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F329AEF-5DBD-11C3-748D-4F162F191672}"/>
              </a:ext>
            </a:extLst>
          </p:cNvPr>
          <p:cNvSpPr txBox="1"/>
          <p:nvPr/>
        </p:nvSpPr>
        <p:spPr>
          <a:xfrm>
            <a:off x="297905" y="170175"/>
            <a:ext cx="4299649" cy="1665732"/>
          </a:xfrm>
          <a:prstGeom prst="rect">
            <a:avLst/>
          </a:prstGeom>
          <a:effectLst/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¿Que es Auto-UNO?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2C09177-F8AC-29C8-AAA3-042F2C056EAA}"/>
              </a:ext>
            </a:extLst>
          </p:cNvPr>
          <p:cNvSpPr txBox="1"/>
          <p:nvPr/>
        </p:nvSpPr>
        <p:spPr>
          <a:xfrm>
            <a:off x="559836" y="2323522"/>
            <a:ext cx="5113175" cy="29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MX" dirty="0" err="1"/>
              <a:t>Auto-uno</a:t>
            </a:r>
            <a:r>
              <a:rPr lang="es-MX" dirty="0"/>
              <a:t> es un sistema basado en  sensores que van desplegados a lo largo de todo el auto y bolsas de aire, para analizar partes importantes de este mismo, con la finalidad de detectar nivel del golpe y de ahí enviar notificación de ayuda para primeros auxilios a la central de apoyo de la agencia automotriz o 911. </a:t>
            </a:r>
          </a:p>
        </p:txBody>
      </p:sp>
      <p:pic>
        <p:nvPicPr>
          <p:cNvPr id="5124" name="Picture 4" descr="Módulo Sensor de Humedad y Temperatura DHT11 con cables jumper | 330ohms">
            <a:extLst>
              <a:ext uri="{FF2B5EF4-FFF2-40B4-BE49-F238E27FC236}">
                <a16:creationId xmlns:a16="http://schemas.microsoft.com/office/drawing/2014/main" id="{68870AC2-1548-61E6-9C25-EE26A06D3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738" y="825413"/>
            <a:ext cx="2143125" cy="21431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Sonido ¦ Ultrasonido : Módulo sensor de distancias SRF05">
            <a:extLst>
              <a:ext uri="{FF2B5EF4-FFF2-40B4-BE49-F238E27FC236}">
                <a16:creationId xmlns:a16="http://schemas.microsoft.com/office/drawing/2014/main" id="{8721B01F-7A43-D5FC-E308-20D9E7A5A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7" b="21000"/>
          <a:stretch/>
        </p:blipFill>
        <p:spPr bwMode="auto">
          <a:xfrm>
            <a:off x="8558008" y="493882"/>
            <a:ext cx="3633992" cy="23672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D0E9C06-DFDC-DB88-CFF0-0E9AF4AAEE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0012" y="3190672"/>
            <a:ext cx="3117614" cy="284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0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287357-0523-CF68-A243-98BFD00C359C}"/>
              </a:ext>
            </a:extLst>
          </p:cNvPr>
          <p:cNvSpPr txBox="1"/>
          <p:nvPr/>
        </p:nvSpPr>
        <p:spPr>
          <a:xfrm>
            <a:off x="943583" y="651753"/>
            <a:ext cx="66439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Nuestro objetivo general es tener el mejor sistema de prevención de muertes en automóviles después de los air bags.</a:t>
            </a:r>
          </a:p>
          <a:p>
            <a:endParaRPr lang="es-MX" dirty="0"/>
          </a:p>
          <a:p>
            <a:r>
              <a:rPr lang="es-MX" dirty="0"/>
              <a:t>Nuestro objetivo es ayudar a ambas partes tanto al usuario del auto como a el gobierno y la economía.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52691FF-6486-3C24-A4D8-42E16F06C2CD}"/>
              </a:ext>
            </a:extLst>
          </p:cNvPr>
          <p:cNvSpPr txBox="1"/>
          <p:nvPr/>
        </p:nvSpPr>
        <p:spPr>
          <a:xfrm>
            <a:off x="78024" y="5005919"/>
            <a:ext cx="90369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La aplicación será por medio de sensores que le enviaran la información  a la central de apoyo o 911 sobre los choques e impactos que tuvo el carro, a su vez, una base de datos almacenará y el </a:t>
            </a:r>
            <a:r>
              <a:rPr lang="es-MX" dirty="0" err="1"/>
              <a:t>cannister</a:t>
            </a:r>
            <a:r>
              <a:rPr lang="es-MX" dirty="0"/>
              <a:t> enviara la notificación a los servicios de emergencias para la seguridad del usuario principal ,guardando la información sobre fallas en el motor o algún otro extremo del auto, así como detalles del percance, tales como lugar, fecha, hora, nivel de gravedad, etc.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27ECFE9-C2A5-59A4-2EFB-A25006656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252" y="1546698"/>
            <a:ext cx="3429203" cy="287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85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7495AD5-5A15-AF26-84EA-7DC214D81AFC}"/>
              </a:ext>
            </a:extLst>
          </p:cNvPr>
          <p:cNvSpPr/>
          <p:nvPr/>
        </p:nvSpPr>
        <p:spPr>
          <a:xfrm>
            <a:off x="7772401" y="3125754"/>
            <a:ext cx="158620" cy="97971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069485A-99C0-A839-6309-2E5C8658B1F6}"/>
              </a:ext>
            </a:extLst>
          </p:cNvPr>
          <p:cNvSpPr txBox="1"/>
          <p:nvPr/>
        </p:nvSpPr>
        <p:spPr>
          <a:xfrm>
            <a:off x="279917" y="2325471"/>
            <a:ext cx="3900198" cy="961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MX" sz="2000" dirty="0"/>
              <a:t>El sistema va a funcionar de la siguiente manera: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18DAB5B-D304-8100-7E52-1F53E6493BEC}"/>
              </a:ext>
            </a:extLst>
          </p:cNvPr>
          <p:cNvSpPr/>
          <p:nvPr/>
        </p:nvSpPr>
        <p:spPr>
          <a:xfrm>
            <a:off x="6937311" y="2486607"/>
            <a:ext cx="1828800" cy="639147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ICP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4B5DFB9-E06C-039A-F085-E5A17169C7AB}"/>
              </a:ext>
            </a:extLst>
          </p:cNvPr>
          <p:cNvSpPr/>
          <p:nvPr/>
        </p:nvSpPr>
        <p:spPr>
          <a:xfrm>
            <a:off x="3865984" y="1279551"/>
            <a:ext cx="2230016" cy="89573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Base de Datos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0320B4E-A032-A56D-47BC-720BB1936C3A}"/>
              </a:ext>
            </a:extLst>
          </p:cNvPr>
          <p:cNvSpPr/>
          <p:nvPr/>
        </p:nvSpPr>
        <p:spPr>
          <a:xfrm>
            <a:off x="9120674" y="1279551"/>
            <a:ext cx="2558144" cy="89573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(Este depende de la gravedad del accidente)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911</a:t>
            </a:r>
          </a:p>
        </p:txBody>
      </p:sp>
      <p:sp>
        <p:nvSpPr>
          <p:cNvPr id="11" name="Triángulo isósceles 10">
            <a:extLst>
              <a:ext uri="{FF2B5EF4-FFF2-40B4-BE49-F238E27FC236}">
                <a16:creationId xmlns:a16="http://schemas.microsoft.com/office/drawing/2014/main" id="{9B6EF734-F421-DC39-A9FF-F6B537FBB453}"/>
              </a:ext>
            </a:extLst>
          </p:cNvPr>
          <p:cNvSpPr/>
          <p:nvPr/>
        </p:nvSpPr>
        <p:spPr>
          <a:xfrm>
            <a:off x="6582748" y="4928468"/>
            <a:ext cx="2537926" cy="1614196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s-MX" sz="1600" dirty="0"/>
              <a:t>Sensor de </a:t>
            </a:r>
          </a:p>
          <a:p>
            <a:pPr algn="ctr">
              <a:lnSpc>
                <a:spcPct val="150000"/>
              </a:lnSpc>
            </a:pPr>
            <a:r>
              <a:rPr lang="es-MX" sz="1600" dirty="0"/>
              <a:t> proximidad 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FC691BB9-F7A7-3A49-2FAE-9289143B7794}"/>
              </a:ext>
            </a:extLst>
          </p:cNvPr>
          <p:cNvSpPr/>
          <p:nvPr/>
        </p:nvSpPr>
        <p:spPr>
          <a:xfrm>
            <a:off x="6657393" y="1279551"/>
            <a:ext cx="2230016" cy="895739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Usuario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36FDC04-EABD-FA9D-1B7F-10637ADFF589}"/>
              </a:ext>
            </a:extLst>
          </p:cNvPr>
          <p:cNvSpPr/>
          <p:nvPr/>
        </p:nvSpPr>
        <p:spPr>
          <a:xfrm>
            <a:off x="7249887" y="3685591"/>
            <a:ext cx="1203649" cy="114766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2" name="Triángulo isósceles 1">
            <a:extLst>
              <a:ext uri="{FF2B5EF4-FFF2-40B4-BE49-F238E27FC236}">
                <a16:creationId xmlns:a16="http://schemas.microsoft.com/office/drawing/2014/main" id="{ABAC43A2-14F7-73CF-B732-634BCFC19767}"/>
              </a:ext>
            </a:extLst>
          </p:cNvPr>
          <p:cNvSpPr/>
          <p:nvPr/>
        </p:nvSpPr>
        <p:spPr>
          <a:xfrm>
            <a:off x="9282403" y="4828591"/>
            <a:ext cx="2716764" cy="1714073"/>
          </a:xfrm>
          <a:prstGeom prst="triangle">
            <a:avLst>
              <a:gd name="adj" fmla="val 0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Sensor de temperatura </a:t>
            </a:r>
          </a:p>
        </p:txBody>
      </p:sp>
      <p:sp>
        <p:nvSpPr>
          <p:cNvPr id="7" name="Triángulo isósceles 6">
            <a:extLst>
              <a:ext uri="{FF2B5EF4-FFF2-40B4-BE49-F238E27FC236}">
                <a16:creationId xmlns:a16="http://schemas.microsoft.com/office/drawing/2014/main" id="{C8C2120D-1B50-9C0A-12DC-1BFF87EA9C96}"/>
              </a:ext>
            </a:extLst>
          </p:cNvPr>
          <p:cNvSpPr/>
          <p:nvPr/>
        </p:nvSpPr>
        <p:spPr>
          <a:xfrm>
            <a:off x="3883092" y="4928468"/>
            <a:ext cx="2537926" cy="1614196"/>
          </a:xfrm>
          <a:prstGeom prst="triangle">
            <a:avLst>
              <a:gd name="adj" fmla="val 100000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Sensor de  luz</a:t>
            </a:r>
          </a:p>
        </p:txBody>
      </p:sp>
    </p:spTree>
    <p:extLst>
      <p:ext uri="{BB962C8B-B14F-4D97-AF65-F5344CB8AC3E}">
        <p14:creationId xmlns:p14="http://schemas.microsoft.com/office/powerpoint/2010/main" val="3121540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1297</TotalTime>
  <Words>1292</Words>
  <Application>Microsoft Office PowerPoint</Application>
  <PresentationFormat>Panorámica</PresentationFormat>
  <Paragraphs>77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Aharoni</vt:lpstr>
      <vt:lpstr>Calisto MT</vt:lpstr>
      <vt:lpstr>Courier New</vt:lpstr>
      <vt:lpstr>Helvetica Neue</vt:lpstr>
      <vt:lpstr>Roboto</vt:lpstr>
      <vt:lpstr>Wingdings 2</vt:lpstr>
      <vt:lpstr>Pizarra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Alexander Misael Valtierra reyes</dc:creator>
  <cp:lastModifiedBy>Alexander Misael Valtierra reyes</cp:lastModifiedBy>
  <cp:revision>7</cp:revision>
  <dcterms:created xsi:type="dcterms:W3CDTF">2023-10-20T04:11:51Z</dcterms:created>
  <dcterms:modified xsi:type="dcterms:W3CDTF">2023-12-08T21:38:18Z</dcterms:modified>
</cp:coreProperties>
</file>

<file path=docProps/thumbnail.jpeg>
</file>